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0" r:id="rId4"/>
    <p:sldId id="261" r:id="rId5"/>
    <p:sldId id="262" r:id="rId6"/>
    <p:sldId id="263" r:id="rId7"/>
    <p:sldId id="264" r:id="rId8"/>
    <p:sldId id="265" r:id="rId9"/>
    <p:sldId id="266" r:id="rId10"/>
    <p:sldId id="268" r:id="rId11"/>
    <p:sldId id="269" r:id="rId12"/>
    <p:sldId id="270"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19"/>
  </p:normalViewPr>
  <p:slideViewPr>
    <p:cSldViewPr snapToGrid="0">
      <p:cViewPr varScale="1">
        <p:scale>
          <a:sx n="148" d="100"/>
          <a:sy n="148" d="100"/>
        </p:scale>
        <p:origin x="10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1DAC-9D3E-58BE-D942-6828E0358BC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43F8C17-C48F-B5C9-C43A-63355A2061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27BF93C-83AB-D14C-AACC-8D2ED27D1411}"/>
              </a:ext>
            </a:extLst>
          </p:cNvPr>
          <p:cNvSpPr>
            <a:spLocks noGrp="1"/>
          </p:cNvSpPr>
          <p:nvPr>
            <p:ph type="dt" sz="half" idx="10"/>
          </p:nvPr>
        </p:nvSpPr>
        <p:spPr/>
        <p:txBody>
          <a:bodyPr/>
          <a:lstStyle/>
          <a:p>
            <a:fld id="{E685D1CC-FEAB-904D-993D-7F666BC0BB95}" type="datetimeFigureOut">
              <a:rPr lang="en-US" smtClean="0"/>
              <a:t>6/17/24</a:t>
            </a:fld>
            <a:endParaRPr lang="en-US"/>
          </a:p>
        </p:txBody>
      </p:sp>
      <p:sp>
        <p:nvSpPr>
          <p:cNvPr id="5" name="Footer Placeholder 4">
            <a:extLst>
              <a:ext uri="{FF2B5EF4-FFF2-40B4-BE49-F238E27FC236}">
                <a16:creationId xmlns:a16="http://schemas.microsoft.com/office/drawing/2014/main" id="{6584323D-6A1B-9F47-3BB2-103D1A03E2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5D435-F44D-1ED9-78CC-ED5778F770C1}"/>
              </a:ext>
            </a:extLst>
          </p:cNvPr>
          <p:cNvSpPr>
            <a:spLocks noGrp="1"/>
          </p:cNvSpPr>
          <p:nvPr>
            <p:ph type="sldNum" sz="quarter" idx="12"/>
          </p:nvPr>
        </p:nvSpPr>
        <p:spPr/>
        <p:txBody>
          <a:bodyPr/>
          <a:lstStyle/>
          <a:p>
            <a:fld id="{0ED68338-D1E6-AD4C-B7D0-E3220E17D9AF}" type="slidenum">
              <a:rPr lang="en-US" smtClean="0"/>
              <a:t>‹#›</a:t>
            </a:fld>
            <a:endParaRPr lang="en-US"/>
          </a:p>
        </p:txBody>
      </p:sp>
    </p:spTree>
    <p:extLst>
      <p:ext uri="{BB962C8B-B14F-4D97-AF65-F5344CB8AC3E}">
        <p14:creationId xmlns:p14="http://schemas.microsoft.com/office/powerpoint/2010/main" val="933941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0C87-98A0-3E5C-3D89-F5895947CF3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6E4F31D-1092-095A-9FC2-41803201554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160E47E-EF7E-182D-4959-6E4CEEB0C3A6}"/>
              </a:ext>
            </a:extLst>
          </p:cNvPr>
          <p:cNvSpPr>
            <a:spLocks noGrp="1"/>
          </p:cNvSpPr>
          <p:nvPr>
            <p:ph type="dt" sz="half" idx="10"/>
          </p:nvPr>
        </p:nvSpPr>
        <p:spPr/>
        <p:txBody>
          <a:bodyPr/>
          <a:lstStyle/>
          <a:p>
            <a:fld id="{E685D1CC-FEAB-904D-993D-7F666BC0BB95}" type="datetimeFigureOut">
              <a:rPr lang="en-US" smtClean="0"/>
              <a:t>6/17/24</a:t>
            </a:fld>
            <a:endParaRPr lang="en-US"/>
          </a:p>
        </p:txBody>
      </p:sp>
      <p:sp>
        <p:nvSpPr>
          <p:cNvPr id="5" name="Footer Placeholder 4">
            <a:extLst>
              <a:ext uri="{FF2B5EF4-FFF2-40B4-BE49-F238E27FC236}">
                <a16:creationId xmlns:a16="http://schemas.microsoft.com/office/drawing/2014/main" id="{5BA62DDA-156F-1507-C6DC-776CF81AD4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605025-FE4B-15CC-E19E-8C390C493BFC}"/>
              </a:ext>
            </a:extLst>
          </p:cNvPr>
          <p:cNvSpPr>
            <a:spLocks noGrp="1"/>
          </p:cNvSpPr>
          <p:nvPr>
            <p:ph type="sldNum" sz="quarter" idx="12"/>
          </p:nvPr>
        </p:nvSpPr>
        <p:spPr/>
        <p:txBody>
          <a:bodyPr/>
          <a:lstStyle/>
          <a:p>
            <a:fld id="{0ED68338-D1E6-AD4C-B7D0-E3220E17D9AF}" type="slidenum">
              <a:rPr lang="en-US" smtClean="0"/>
              <a:t>‹#›</a:t>
            </a:fld>
            <a:endParaRPr lang="en-US"/>
          </a:p>
        </p:txBody>
      </p:sp>
    </p:spTree>
    <p:extLst>
      <p:ext uri="{BB962C8B-B14F-4D97-AF65-F5344CB8AC3E}">
        <p14:creationId xmlns:p14="http://schemas.microsoft.com/office/powerpoint/2010/main" val="1141554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AC274B-3D15-FCFD-28B2-1D454D18395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2745E15-5CC3-49CE-2C3A-6A4AA103BA7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8C8089-D8BC-B693-E1DB-135EF2C41D73}"/>
              </a:ext>
            </a:extLst>
          </p:cNvPr>
          <p:cNvSpPr>
            <a:spLocks noGrp="1"/>
          </p:cNvSpPr>
          <p:nvPr>
            <p:ph type="dt" sz="half" idx="10"/>
          </p:nvPr>
        </p:nvSpPr>
        <p:spPr/>
        <p:txBody>
          <a:bodyPr/>
          <a:lstStyle/>
          <a:p>
            <a:fld id="{E685D1CC-FEAB-904D-993D-7F666BC0BB95}" type="datetimeFigureOut">
              <a:rPr lang="en-US" smtClean="0"/>
              <a:t>6/17/24</a:t>
            </a:fld>
            <a:endParaRPr lang="en-US"/>
          </a:p>
        </p:txBody>
      </p:sp>
      <p:sp>
        <p:nvSpPr>
          <p:cNvPr id="5" name="Footer Placeholder 4">
            <a:extLst>
              <a:ext uri="{FF2B5EF4-FFF2-40B4-BE49-F238E27FC236}">
                <a16:creationId xmlns:a16="http://schemas.microsoft.com/office/drawing/2014/main" id="{DFBF3DB1-88E2-0F0A-AFC0-A1EEEF480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9A78F-6511-98AF-5A08-D616E19A564F}"/>
              </a:ext>
            </a:extLst>
          </p:cNvPr>
          <p:cNvSpPr>
            <a:spLocks noGrp="1"/>
          </p:cNvSpPr>
          <p:nvPr>
            <p:ph type="sldNum" sz="quarter" idx="12"/>
          </p:nvPr>
        </p:nvSpPr>
        <p:spPr/>
        <p:txBody>
          <a:bodyPr/>
          <a:lstStyle/>
          <a:p>
            <a:fld id="{0ED68338-D1E6-AD4C-B7D0-E3220E17D9AF}" type="slidenum">
              <a:rPr lang="en-US" smtClean="0"/>
              <a:t>‹#›</a:t>
            </a:fld>
            <a:endParaRPr lang="en-US"/>
          </a:p>
        </p:txBody>
      </p:sp>
    </p:spTree>
    <p:extLst>
      <p:ext uri="{BB962C8B-B14F-4D97-AF65-F5344CB8AC3E}">
        <p14:creationId xmlns:p14="http://schemas.microsoft.com/office/powerpoint/2010/main" val="8670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605B-D870-0BFD-0811-89A1B50D604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4F2A8A6-7967-AE5F-27F9-2F46BDF3726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2F3B34-F878-F607-35FA-DEC4004793DB}"/>
              </a:ext>
            </a:extLst>
          </p:cNvPr>
          <p:cNvSpPr>
            <a:spLocks noGrp="1"/>
          </p:cNvSpPr>
          <p:nvPr>
            <p:ph type="dt" sz="half" idx="10"/>
          </p:nvPr>
        </p:nvSpPr>
        <p:spPr/>
        <p:txBody>
          <a:bodyPr/>
          <a:lstStyle/>
          <a:p>
            <a:fld id="{E685D1CC-FEAB-904D-993D-7F666BC0BB95}" type="datetimeFigureOut">
              <a:rPr lang="en-US" smtClean="0"/>
              <a:t>6/17/24</a:t>
            </a:fld>
            <a:endParaRPr lang="en-US"/>
          </a:p>
        </p:txBody>
      </p:sp>
      <p:sp>
        <p:nvSpPr>
          <p:cNvPr id="5" name="Footer Placeholder 4">
            <a:extLst>
              <a:ext uri="{FF2B5EF4-FFF2-40B4-BE49-F238E27FC236}">
                <a16:creationId xmlns:a16="http://schemas.microsoft.com/office/drawing/2014/main" id="{1EF38950-DC05-5A6F-A1E1-727C0B715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33D84-4212-0354-0589-EB2FDFA13C84}"/>
              </a:ext>
            </a:extLst>
          </p:cNvPr>
          <p:cNvSpPr>
            <a:spLocks noGrp="1"/>
          </p:cNvSpPr>
          <p:nvPr>
            <p:ph type="sldNum" sz="quarter" idx="12"/>
          </p:nvPr>
        </p:nvSpPr>
        <p:spPr/>
        <p:txBody>
          <a:bodyPr/>
          <a:lstStyle/>
          <a:p>
            <a:fld id="{0ED68338-D1E6-AD4C-B7D0-E3220E17D9AF}" type="slidenum">
              <a:rPr lang="en-US" smtClean="0"/>
              <a:t>‹#›</a:t>
            </a:fld>
            <a:endParaRPr lang="en-US"/>
          </a:p>
        </p:txBody>
      </p:sp>
    </p:spTree>
    <p:extLst>
      <p:ext uri="{BB962C8B-B14F-4D97-AF65-F5344CB8AC3E}">
        <p14:creationId xmlns:p14="http://schemas.microsoft.com/office/powerpoint/2010/main" val="328361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B877-CCA6-2E62-216D-FFC6FF2A470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D08062E-A693-7BF7-4905-EC165748BF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6D1EB01-5CAC-D8BC-1CFC-FEBCBE7C3141}"/>
              </a:ext>
            </a:extLst>
          </p:cNvPr>
          <p:cNvSpPr>
            <a:spLocks noGrp="1"/>
          </p:cNvSpPr>
          <p:nvPr>
            <p:ph type="dt" sz="half" idx="10"/>
          </p:nvPr>
        </p:nvSpPr>
        <p:spPr/>
        <p:txBody>
          <a:bodyPr/>
          <a:lstStyle/>
          <a:p>
            <a:fld id="{E685D1CC-FEAB-904D-993D-7F666BC0BB95}" type="datetimeFigureOut">
              <a:rPr lang="en-US" smtClean="0"/>
              <a:t>6/17/24</a:t>
            </a:fld>
            <a:endParaRPr lang="en-US"/>
          </a:p>
        </p:txBody>
      </p:sp>
      <p:sp>
        <p:nvSpPr>
          <p:cNvPr id="5" name="Footer Placeholder 4">
            <a:extLst>
              <a:ext uri="{FF2B5EF4-FFF2-40B4-BE49-F238E27FC236}">
                <a16:creationId xmlns:a16="http://schemas.microsoft.com/office/drawing/2014/main" id="{4CF22351-999C-F2D7-CF42-CB5144B2ED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AFB05-A31E-C0F1-DCCE-32ABD6602439}"/>
              </a:ext>
            </a:extLst>
          </p:cNvPr>
          <p:cNvSpPr>
            <a:spLocks noGrp="1"/>
          </p:cNvSpPr>
          <p:nvPr>
            <p:ph type="sldNum" sz="quarter" idx="12"/>
          </p:nvPr>
        </p:nvSpPr>
        <p:spPr/>
        <p:txBody>
          <a:bodyPr/>
          <a:lstStyle/>
          <a:p>
            <a:fld id="{0ED68338-D1E6-AD4C-B7D0-E3220E17D9AF}" type="slidenum">
              <a:rPr lang="en-US" smtClean="0"/>
              <a:t>‹#›</a:t>
            </a:fld>
            <a:endParaRPr lang="en-US"/>
          </a:p>
        </p:txBody>
      </p:sp>
    </p:spTree>
    <p:extLst>
      <p:ext uri="{BB962C8B-B14F-4D97-AF65-F5344CB8AC3E}">
        <p14:creationId xmlns:p14="http://schemas.microsoft.com/office/powerpoint/2010/main" val="372279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C8448-4835-D834-99E2-3BF1DE92654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4313165-2079-B3DE-9AA8-84E6EB1DA6C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4C54AE8-C3A8-88FA-1F67-F937145A571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5D3A008-36BA-EC45-DCE5-EEEC684B0FD6}"/>
              </a:ext>
            </a:extLst>
          </p:cNvPr>
          <p:cNvSpPr>
            <a:spLocks noGrp="1"/>
          </p:cNvSpPr>
          <p:nvPr>
            <p:ph type="dt" sz="half" idx="10"/>
          </p:nvPr>
        </p:nvSpPr>
        <p:spPr/>
        <p:txBody>
          <a:bodyPr/>
          <a:lstStyle/>
          <a:p>
            <a:fld id="{E685D1CC-FEAB-904D-993D-7F666BC0BB95}" type="datetimeFigureOut">
              <a:rPr lang="en-US" smtClean="0"/>
              <a:t>6/17/24</a:t>
            </a:fld>
            <a:endParaRPr lang="en-US"/>
          </a:p>
        </p:txBody>
      </p:sp>
      <p:sp>
        <p:nvSpPr>
          <p:cNvPr id="6" name="Footer Placeholder 5">
            <a:extLst>
              <a:ext uri="{FF2B5EF4-FFF2-40B4-BE49-F238E27FC236}">
                <a16:creationId xmlns:a16="http://schemas.microsoft.com/office/drawing/2014/main" id="{70FD6990-CA24-0DC1-4A7E-8E537096E4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4F331-DAC1-0149-2EA8-8F7238576FF7}"/>
              </a:ext>
            </a:extLst>
          </p:cNvPr>
          <p:cNvSpPr>
            <a:spLocks noGrp="1"/>
          </p:cNvSpPr>
          <p:nvPr>
            <p:ph type="sldNum" sz="quarter" idx="12"/>
          </p:nvPr>
        </p:nvSpPr>
        <p:spPr/>
        <p:txBody>
          <a:bodyPr/>
          <a:lstStyle/>
          <a:p>
            <a:fld id="{0ED68338-D1E6-AD4C-B7D0-E3220E17D9AF}" type="slidenum">
              <a:rPr lang="en-US" smtClean="0"/>
              <a:t>‹#›</a:t>
            </a:fld>
            <a:endParaRPr lang="en-US"/>
          </a:p>
        </p:txBody>
      </p:sp>
    </p:spTree>
    <p:extLst>
      <p:ext uri="{BB962C8B-B14F-4D97-AF65-F5344CB8AC3E}">
        <p14:creationId xmlns:p14="http://schemas.microsoft.com/office/powerpoint/2010/main" val="968195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001D-6424-251D-D700-EA19316C9D1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699352-3C02-3D63-F871-3951DEDF9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DCDF41B-0BEB-DF33-8823-AA9A84BA985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EF2880F-C5D1-7D39-71C0-E2801A5093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9562E27-E460-4718-1F40-1EB36E3ADE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EC9F756-DD42-6B5B-8F85-0A8791861E38}"/>
              </a:ext>
            </a:extLst>
          </p:cNvPr>
          <p:cNvSpPr>
            <a:spLocks noGrp="1"/>
          </p:cNvSpPr>
          <p:nvPr>
            <p:ph type="dt" sz="half" idx="10"/>
          </p:nvPr>
        </p:nvSpPr>
        <p:spPr/>
        <p:txBody>
          <a:bodyPr/>
          <a:lstStyle/>
          <a:p>
            <a:fld id="{E685D1CC-FEAB-904D-993D-7F666BC0BB95}" type="datetimeFigureOut">
              <a:rPr lang="en-US" smtClean="0"/>
              <a:t>6/17/24</a:t>
            </a:fld>
            <a:endParaRPr lang="en-US"/>
          </a:p>
        </p:txBody>
      </p:sp>
      <p:sp>
        <p:nvSpPr>
          <p:cNvPr id="8" name="Footer Placeholder 7">
            <a:extLst>
              <a:ext uri="{FF2B5EF4-FFF2-40B4-BE49-F238E27FC236}">
                <a16:creationId xmlns:a16="http://schemas.microsoft.com/office/drawing/2014/main" id="{86907AC5-B12A-F521-4B18-C8F5A6398A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B5A036-8073-9463-D293-9E05BAEE622C}"/>
              </a:ext>
            </a:extLst>
          </p:cNvPr>
          <p:cNvSpPr>
            <a:spLocks noGrp="1"/>
          </p:cNvSpPr>
          <p:nvPr>
            <p:ph type="sldNum" sz="quarter" idx="12"/>
          </p:nvPr>
        </p:nvSpPr>
        <p:spPr/>
        <p:txBody>
          <a:bodyPr/>
          <a:lstStyle/>
          <a:p>
            <a:fld id="{0ED68338-D1E6-AD4C-B7D0-E3220E17D9AF}" type="slidenum">
              <a:rPr lang="en-US" smtClean="0"/>
              <a:t>‹#›</a:t>
            </a:fld>
            <a:endParaRPr lang="en-US"/>
          </a:p>
        </p:txBody>
      </p:sp>
    </p:spTree>
    <p:extLst>
      <p:ext uri="{BB962C8B-B14F-4D97-AF65-F5344CB8AC3E}">
        <p14:creationId xmlns:p14="http://schemas.microsoft.com/office/powerpoint/2010/main" val="35729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DEF4-3E2E-5AB5-C193-F73C83D3673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CA20891-E277-1612-DF97-A43B4F220428}"/>
              </a:ext>
            </a:extLst>
          </p:cNvPr>
          <p:cNvSpPr>
            <a:spLocks noGrp="1"/>
          </p:cNvSpPr>
          <p:nvPr>
            <p:ph type="dt" sz="half" idx="10"/>
          </p:nvPr>
        </p:nvSpPr>
        <p:spPr/>
        <p:txBody>
          <a:bodyPr/>
          <a:lstStyle/>
          <a:p>
            <a:fld id="{E685D1CC-FEAB-904D-993D-7F666BC0BB95}" type="datetimeFigureOut">
              <a:rPr lang="en-US" smtClean="0"/>
              <a:t>6/17/24</a:t>
            </a:fld>
            <a:endParaRPr lang="en-US"/>
          </a:p>
        </p:txBody>
      </p:sp>
      <p:sp>
        <p:nvSpPr>
          <p:cNvPr id="4" name="Footer Placeholder 3">
            <a:extLst>
              <a:ext uri="{FF2B5EF4-FFF2-40B4-BE49-F238E27FC236}">
                <a16:creationId xmlns:a16="http://schemas.microsoft.com/office/drawing/2014/main" id="{364C11CA-D022-641D-750B-9519DA50FA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A6D161-1665-72C5-2D23-165C6AB1D0EA}"/>
              </a:ext>
            </a:extLst>
          </p:cNvPr>
          <p:cNvSpPr>
            <a:spLocks noGrp="1"/>
          </p:cNvSpPr>
          <p:nvPr>
            <p:ph type="sldNum" sz="quarter" idx="12"/>
          </p:nvPr>
        </p:nvSpPr>
        <p:spPr/>
        <p:txBody>
          <a:bodyPr/>
          <a:lstStyle/>
          <a:p>
            <a:fld id="{0ED68338-D1E6-AD4C-B7D0-E3220E17D9AF}" type="slidenum">
              <a:rPr lang="en-US" smtClean="0"/>
              <a:t>‹#›</a:t>
            </a:fld>
            <a:endParaRPr lang="en-US"/>
          </a:p>
        </p:txBody>
      </p:sp>
    </p:spTree>
    <p:extLst>
      <p:ext uri="{BB962C8B-B14F-4D97-AF65-F5344CB8AC3E}">
        <p14:creationId xmlns:p14="http://schemas.microsoft.com/office/powerpoint/2010/main" val="3340071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5D629-C519-F0C7-7D63-4ADD08D2B9B3}"/>
              </a:ext>
            </a:extLst>
          </p:cNvPr>
          <p:cNvSpPr>
            <a:spLocks noGrp="1"/>
          </p:cNvSpPr>
          <p:nvPr>
            <p:ph type="dt" sz="half" idx="10"/>
          </p:nvPr>
        </p:nvSpPr>
        <p:spPr/>
        <p:txBody>
          <a:bodyPr/>
          <a:lstStyle/>
          <a:p>
            <a:fld id="{E685D1CC-FEAB-904D-993D-7F666BC0BB95}" type="datetimeFigureOut">
              <a:rPr lang="en-US" smtClean="0"/>
              <a:t>6/17/24</a:t>
            </a:fld>
            <a:endParaRPr lang="en-US"/>
          </a:p>
        </p:txBody>
      </p:sp>
      <p:sp>
        <p:nvSpPr>
          <p:cNvPr id="3" name="Footer Placeholder 2">
            <a:extLst>
              <a:ext uri="{FF2B5EF4-FFF2-40B4-BE49-F238E27FC236}">
                <a16:creationId xmlns:a16="http://schemas.microsoft.com/office/drawing/2014/main" id="{D27E4417-51C0-D5AC-2E0C-504B54CD8E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4824CD-5E78-62DB-934B-8F521DFBD372}"/>
              </a:ext>
            </a:extLst>
          </p:cNvPr>
          <p:cNvSpPr>
            <a:spLocks noGrp="1"/>
          </p:cNvSpPr>
          <p:nvPr>
            <p:ph type="sldNum" sz="quarter" idx="12"/>
          </p:nvPr>
        </p:nvSpPr>
        <p:spPr/>
        <p:txBody>
          <a:bodyPr/>
          <a:lstStyle/>
          <a:p>
            <a:fld id="{0ED68338-D1E6-AD4C-B7D0-E3220E17D9AF}" type="slidenum">
              <a:rPr lang="en-US" smtClean="0"/>
              <a:t>‹#›</a:t>
            </a:fld>
            <a:endParaRPr lang="en-US"/>
          </a:p>
        </p:txBody>
      </p:sp>
    </p:spTree>
    <p:extLst>
      <p:ext uri="{BB962C8B-B14F-4D97-AF65-F5344CB8AC3E}">
        <p14:creationId xmlns:p14="http://schemas.microsoft.com/office/powerpoint/2010/main" val="262932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21B3-42C2-FD65-0990-239C76B18C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0F17874-EEAC-0F60-F10A-B4E34D5CE7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82B7BFF-9872-E85D-9ED0-B2770C619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5F909B-7394-988E-55E2-DB101DD1318E}"/>
              </a:ext>
            </a:extLst>
          </p:cNvPr>
          <p:cNvSpPr>
            <a:spLocks noGrp="1"/>
          </p:cNvSpPr>
          <p:nvPr>
            <p:ph type="dt" sz="half" idx="10"/>
          </p:nvPr>
        </p:nvSpPr>
        <p:spPr/>
        <p:txBody>
          <a:bodyPr/>
          <a:lstStyle/>
          <a:p>
            <a:fld id="{E685D1CC-FEAB-904D-993D-7F666BC0BB95}" type="datetimeFigureOut">
              <a:rPr lang="en-US" smtClean="0"/>
              <a:t>6/17/24</a:t>
            </a:fld>
            <a:endParaRPr lang="en-US"/>
          </a:p>
        </p:txBody>
      </p:sp>
      <p:sp>
        <p:nvSpPr>
          <p:cNvPr id="6" name="Footer Placeholder 5">
            <a:extLst>
              <a:ext uri="{FF2B5EF4-FFF2-40B4-BE49-F238E27FC236}">
                <a16:creationId xmlns:a16="http://schemas.microsoft.com/office/drawing/2014/main" id="{B811DA50-93D0-E570-CD33-3DDCC44ACF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191F9-7413-0701-1305-B31E89D38C1C}"/>
              </a:ext>
            </a:extLst>
          </p:cNvPr>
          <p:cNvSpPr>
            <a:spLocks noGrp="1"/>
          </p:cNvSpPr>
          <p:nvPr>
            <p:ph type="sldNum" sz="quarter" idx="12"/>
          </p:nvPr>
        </p:nvSpPr>
        <p:spPr/>
        <p:txBody>
          <a:bodyPr/>
          <a:lstStyle/>
          <a:p>
            <a:fld id="{0ED68338-D1E6-AD4C-B7D0-E3220E17D9AF}" type="slidenum">
              <a:rPr lang="en-US" smtClean="0"/>
              <a:t>‹#›</a:t>
            </a:fld>
            <a:endParaRPr lang="en-US"/>
          </a:p>
        </p:txBody>
      </p:sp>
    </p:spTree>
    <p:extLst>
      <p:ext uri="{BB962C8B-B14F-4D97-AF65-F5344CB8AC3E}">
        <p14:creationId xmlns:p14="http://schemas.microsoft.com/office/powerpoint/2010/main" val="392886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9312-CA1E-6184-7768-D75F839705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5790F0-7613-F65B-09FA-C9E957211E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6B02E8-73B6-EA83-2749-960DDBF67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5A8A3AF-752B-8736-3934-D07BFAA92B6E}"/>
              </a:ext>
            </a:extLst>
          </p:cNvPr>
          <p:cNvSpPr>
            <a:spLocks noGrp="1"/>
          </p:cNvSpPr>
          <p:nvPr>
            <p:ph type="dt" sz="half" idx="10"/>
          </p:nvPr>
        </p:nvSpPr>
        <p:spPr/>
        <p:txBody>
          <a:bodyPr/>
          <a:lstStyle/>
          <a:p>
            <a:fld id="{E685D1CC-FEAB-904D-993D-7F666BC0BB95}" type="datetimeFigureOut">
              <a:rPr lang="en-US" smtClean="0"/>
              <a:t>6/17/24</a:t>
            </a:fld>
            <a:endParaRPr lang="en-US"/>
          </a:p>
        </p:txBody>
      </p:sp>
      <p:sp>
        <p:nvSpPr>
          <p:cNvPr id="6" name="Footer Placeholder 5">
            <a:extLst>
              <a:ext uri="{FF2B5EF4-FFF2-40B4-BE49-F238E27FC236}">
                <a16:creationId xmlns:a16="http://schemas.microsoft.com/office/drawing/2014/main" id="{74FC06DA-EFCA-CC34-AACE-E6398A0D55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28819-D7C7-CCE8-BBB7-3A572339ACD5}"/>
              </a:ext>
            </a:extLst>
          </p:cNvPr>
          <p:cNvSpPr>
            <a:spLocks noGrp="1"/>
          </p:cNvSpPr>
          <p:nvPr>
            <p:ph type="sldNum" sz="quarter" idx="12"/>
          </p:nvPr>
        </p:nvSpPr>
        <p:spPr/>
        <p:txBody>
          <a:bodyPr/>
          <a:lstStyle/>
          <a:p>
            <a:fld id="{0ED68338-D1E6-AD4C-B7D0-E3220E17D9AF}" type="slidenum">
              <a:rPr lang="en-US" smtClean="0"/>
              <a:t>‹#›</a:t>
            </a:fld>
            <a:endParaRPr lang="en-US"/>
          </a:p>
        </p:txBody>
      </p:sp>
    </p:spTree>
    <p:extLst>
      <p:ext uri="{BB962C8B-B14F-4D97-AF65-F5344CB8AC3E}">
        <p14:creationId xmlns:p14="http://schemas.microsoft.com/office/powerpoint/2010/main" val="1281405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E18C7-2647-82DF-9260-F3C0CCFA7D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3F289B8-7042-CB17-E100-FD422CDE15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8F89615-83A4-8B32-B493-2577C7CE9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5D1CC-FEAB-904D-993D-7F666BC0BB95}" type="datetimeFigureOut">
              <a:rPr lang="en-US" smtClean="0"/>
              <a:t>6/17/24</a:t>
            </a:fld>
            <a:endParaRPr lang="en-US"/>
          </a:p>
        </p:txBody>
      </p:sp>
      <p:sp>
        <p:nvSpPr>
          <p:cNvPr id="5" name="Footer Placeholder 4">
            <a:extLst>
              <a:ext uri="{FF2B5EF4-FFF2-40B4-BE49-F238E27FC236}">
                <a16:creationId xmlns:a16="http://schemas.microsoft.com/office/drawing/2014/main" id="{A42E1C60-DBB7-051D-9DF7-72B0F217D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510942-EC36-48DB-0A7E-8F0B5E89F8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68338-D1E6-AD4C-B7D0-E3220E17D9AF}" type="slidenum">
              <a:rPr lang="en-US" smtClean="0"/>
              <a:t>‹#›</a:t>
            </a:fld>
            <a:endParaRPr lang="en-US"/>
          </a:p>
        </p:txBody>
      </p:sp>
    </p:spTree>
    <p:extLst>
      <p:ext uri="{BB962C8B-B14F-4D97-AF65-F5344CB8AC3E}">
        <p14:creationId xmlns:p14="http://schemas.microsoft.com/office/powerpoint/2010/main" val="2382162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8EA4-3326-963A-82EC-8C7196FF0A6F}"/>
              </a:ext>
            </a:extLst>
          </p:cNvPr>
          <p:cNvSpPr>
            <a:spLocks noGrp="1"/>
          </p:cNvSpPr>
          <p:nvPr>
            <p:ph type="ctrTitle"/>
          </p:nvPr>
        </p:nvSpPr>
        <p:spPr/>
        <p:txBody>
          <a:bodyPr/>
          <a:lstStyle/>
          <a:p>
            <a:r>
              <a:rPr lang="en-US" dirty="0"/>
              <a:t>Improving Blind Spot Denoising for Microscopy</a:t>
            </a:r>
          </a:p>
        </p:txBody>
      </p:sp>
      <p:sp>
        <p:nvSpPr>
          <p:cNvPr id="3" name="Subtitle 2">
            <a:extLst>
              <a:ext uri="{FF2B5EF4-FFF2-40B4-BE49-F238E27FC236}">
                <a16:creationId xmlns:a16="http://schemas.microsoft.com/office/drawing/2014/main" id="{ED2F2C18-64A0-7EF2-AEB9-9DB7E635199F}"/>
              </a:ext>
            </a:extLst>
          </p:cNvPr>
          <p:cNvSpPr>
            <a:spLocks noGrp="1"/>
          </p:cNvSpPr>
          <p:nvPr>
            <p:ph type="subTitle" idx="1"/>
          </p:nvPr>
        </p:nvSpPr>
        <p:spPr>
          <a:xfrm>
            <a:off x="1524000" y="4602702"/>
            <a:ext cx="9144000" cy="1655762"/>
          </a:xfrm>
        </p:spPr>
        <p:txBody>
          <a:bodyPr>
            <a:normAutofit/>
          </a:bodyPr>
          <a:lstStyle/>
          <a:p>
            <a:pPr algn="r"/>
            <a:r>
              <a:rPr lang="en-US" dirty="0"/>
              <a:t>Group no.2 </a:t>
            </a:r>
          </a:p>
          <a:p>
            <a:pPr algn="r"/>
            <a:r>
              <a:rPr lang="en-US" sz="1600" dirty="0"/>
              <a:t>Syeda </a:t>
            </a:r>
            <a:r>
              <a:rPr lang="en-US" sz="1600" dirty="0" err="1"/>
              <a:t>Qurat</a:t>
            </a:r>
            <a:r>
              <a:rPr lang="en-US" sz="1600" dirty="0"/>
              <a:t> </a:t>
            </a:r>
            <a:r>
              <a:rPr lang="en-US" sz="1600" dirty="0" err="1"/>
              <a:t>ul</a:t>
            </a:r>
            <a:r>
              <a:rPr lang="en-US" sz="1600" dirty="0"/>
              <a:t> Ain Naqvi</a:t>
            </a:r>
          </a:p>
          <a:p>
            <a:pPr algn="r"/>
            <a:r>
              <a:rPr lang="en-US" sz="1600" dirty="0"/>
              <a:t>Sonali Godavarthy</a:t>
            </a:r>
          </a:p>
          <a:p>
            <a:pPr algn="r"/>
            <a:r>
              <a:rPr lang="en-US" sz="1600" dirty="0" err="1"/>
              <a:t>Zakriya</a:t>
            </a:r>
            <a:r>
              <a:rPr lang="en-US" sz="1600" dirty="0"/>
              <a:t> Shakeel</a:t>
            </a:r>
          </a:p>
          <a:p>
            <a:pPr algn="r"/>
            <a:endParaRPr lang="en-US" dirty="0"/>
          </a:p>
        </p:txBody>
      </p:sp>
    </p:spTree>
    <p:extLst>
      <p:ext uri="{BB962C8B-B14F-4D97-AF65-F5344CB8AC3E}">
        <p14:creationId xmlns:p14="http://schemas.microsoft.com/office/powerpoint/2010/main" val="146729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E02CAA6-F13A-FDF5-ED64-46DBCDEDDF5B}"/>
              </a:ext>
            </a:extLst>
          </p:cNvPr>
          <p:cNvPicPr>
            <a:picLocks noGrp="1" noChangeAspect="1"/>
          </p:cNvPicPr>
          <p:nvPr>
            <p:ph idx="1"/>
          </p:nvPr>
        </p:nvPicPr>
        <p:blipFill>
          <a:blip r:embed="rId2"/>
          <a:stretch>
            <a:fillRect/>
          </a:stretch>
        </p:blipFill>
        <p:spPr>
          <a:xfrm>
            <a:off x="741872" y="715109"/>
            <a:ext cx="5719313" cy="3162953"/>
          </a:xfrm>
          <a:prstGeom prst="rect">
            <a:avLst/>
          </a:prstGeom>
        </p:spPr>
      </p:pic>
      <p:sp>
        <p:nvSpPr>
          <p:cNvPr id="6" name="TextBox 5">
            <a:extLst>
              <a:ext uri="{FF2B5EF4-FFF2-40B4-BE49-F238E27FC236}">
                <a16:creationId xmlns:a16="http://schemas.microsoft.com/office/drawing/2014/main" id="{05451DD3-D978-315A-BC2D-07C2B609CCC6}"/>
              </a:ext>
            </a:extLst>
          </p:cNvPr>
          <p:cNvSpPr txBox="1"/>
          <p:nvPr/>
        </p:nvSpPr>
        <p:spPr>
          <a:xfrm>
            <a:off x="2338361" y="3724173"/>
            <a:ext cx="2526333" cy="307777"/>
          </a:xfrm>
          <a:prstGeom prst="rect">
            <a:avLst/>
          </a:prstGeom>
          <a:noFill/>
        </p:spPr>
        <p:txBody>
          <a:bodyPr wrap="none" rtlCol="0">
            <a:spAutoFit/>
          </a:bodyPr>
          <a:lstStyle/>
          <a:p>
            <a:r>
              <a:rPr lang="en-US" sz="1400" dirty="0"/>
              <a:t>Effect of Positivity Constraint [1]</a:t>
            </a:r>
          </a:p>
        </p:txBody>
      </p:sp>
      <p:grpSp>
        <p:nvGrpSpPr>
          <p:cNvPr id="8" name="Group 7">
            <a:extLst>
              <a:ext uri="{FF2B5EF4-FFF2-40B4-BE49-F238E27FC236}">
                <a16:creationId xmlns:a16="http://schemas.microsoft.com/office/drawing/2014/main" id="{81399F45-2099-6492-3D28-216727F1E275}"/>
              </a:ext>
            </a:extLst>
          </p:cNvPr>
          <p:cNvGrpSpPr/>
          <p:nvPr/>
        </p:nvGrpSpPr>
        <p:grpSpPr>
          <a:xfrm>
            <a:off x="5782875" y="4031950"/>
            <a:ext cx="5689133" cy="2134549"/>
            <a:chOff x="5782875" y="4031950"/>
            <a:chExt cx="5689133" cy="2134549"/>
          </a:xfrm>
        </p:grpSpPr>
        <p:pic>
          <p:nvPicPr>
            <p:cNvPr id="5" name="Picture 4">
              <a:extLst>
                <a:ext uri="{FF2B5EF4-FFF2-40B4-BE49-F238E27FC236}">
                  <a16:creationId xmlns:a16="http://schemas.microsoft.com/office/drawing/2014/main" id="{1C0464A2-F4AE-B63B-4EEB-BE6FE1D2373F}"/>
                </a:ext>
              </a:extLst>
            </p:cNvPr>
            <p:cNvPicPr>
              <a:picLocks noChangeAspect="1"/>
            </p:cNvPicPr>
            <p:nvPr/>
          </p:nvPicPr>
          <p:blipFill>
            <a:blip r:embed="rId3"/>
            <a:stretch>
              <a:fillRect/>
            </a:stretch>
          </p:blipFill>
          <p:spPr>
            <a:xfrm>
              <a:off x="5782875" y="4031950"/>
              <a:ext cx="5689133" cy="1980661"/>
            </a:xfrm>
            <a:prstGeom prst="rect">
              <a:avLst/>
            </a:prstGeom>
          </p:spPr>
        </p:pic>
        <p:sp>
          <p:nvSpPr>
            <p:cNvPr id="7" name="TextBox 6">
              <a:extLst>
                <a:ext uri="{FF2B5EF4-FFF2-40B4-BE49-F238E27FC236}">
                  <a16:creationId xmlns:a16="http://schemas.microsoft.com/office/drawing/2014/main" id="{4EC0209D-589C-5DF3-578D-5CF35C18CBE3}"/>
                </a:ext>
              </a:extLst>
            </p:cNvPr>
            <p:cNvSpPr txBox="1"/>
            <p:nvPr/>
          </p:nvSpPr>
          <p:spPr>
            <a:xfrm>
              <a:off x="6930149" y="5858722"/>
              <a:ext cx="3394584" cy="307777"/>
            </a:xfrm>
            <a:prstGeom prst="rect">
              <a:avLst/>
            </a:prstGeom>
            <a:noFill/>
          </p:spPr>
          <p:txBody>
            <a:bodyPr wrap="none" rtlCol="0">
              <a:spAutoFit/>
            </a:bodyPr>
            <a:lstStyle/>
            <a:p>
              <a:r>
                <a:rPr lang="en-US" sz="1400" dirty="0"/>
                <a:t>Effect of Point spread function Mismatch [1]</a:t>
              </a:r>
            </a:p>
          </p:txBody>
        </p:sp>
      </p:grpSp>
    </p:spTree>
    <p:extLst>
      <p:ext uri="{BB962C8B-B14F-4D97-AF65-F5344CB8AC3E}">
        <p14:creationId xmlns:p14="http://schemas.microsoft.com/office/powerpoint/2010/main" val="369983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1B1C-622E-033F-D568-821EA5FE7C9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D3B184C-CBB0-81F0-6778-FCA74F9249C0}"/>
              </a:ext>
            </a:extLst>
          </p:cNvPr>
          <p:cNvSpPr>
            <a:spLocks noGrp="1"/>
          </p:cNvSpPr>
          <p:nvPr>
            <p:ph idx="1"/>
          </p:nvPr>
        </p:nvSpPr>
        <p:spPr/>
        <p:txBody>
          <a:bodyPr>
            <a:normAutofit/>
          </a:bodyPr>
          <a:lstStyle/>
          <a:p>
            <a:r>
              <a:rPr lang="en-US" sz="2000" dirty="0"/>
              <a:t>Self Supervised Learning for Denoising</a:t>
            </a:r>
          </a:p>
          <a:p>
            <a:r>
              <a:rPr lang="en-US" sz="2000" dirty="0"/>
              <a:t>Simple Architecture</a:t>
            </a:r>
          </a:p>
          <a:p>
            <a:r>
              <a:rPr lang="en-US" sz="2000" dirty="0"/>
              <a:t>Unpaired noisy image dataset training</a:t>
            </a:r>
          </a:p>
          <a:p>
            <a:r>
              <a:rPr lang="en-US" sz="2000" dirty="0"/>
              <a:t>No assumptions about noise</a:t>
            </a:r>
          </a:p>
          <a:p>
            <a:r>
              <a:rPr lang="en-US" sz="2000" dirty="0"/>
              <a:t>Outputs a phantom Image, which is deconvolution result</a:t>
            </a:r>
          </a:p>
          <a:p>
            <a:r>
              <a:rPr lang="en-US" sz="2000" dirty="0"/>
              <a:t>With positivity constraint as 1, we get best visual results</a:t>
            </a:r>
          </a:p>
          <a:p>
            <a:r>
              <a:rPr lang="en-US" sz="2000" dirty="0"/>
              <a:t>Gaussian PSF with SD as 1 pixel width and Gaussian noise of SD 100 gives best results</a:t>
            </a:r>
          </a:p>
          <a:p>
            <a:endParaRPr lang="en-US" sz="2000" dirty="0"/>
          </a:p>
          <a:p>
            <a:endParaRPr lang="en-US" sz="2000" dirty="0"/>
          </a:p>
          <a:p>
            <a:endParaRPr lang="en-US" sz="2000" dirty="0"/>
          </a:p>
        </p:txBody>
      </p:sp>
    </p:spTree>
    <p:extLst>
      <p:ext uri="{BB962C8B-B14F-4D97-AF65-F5344CB8AC3E}">
        <p14:creationId xmlns:p14="http://schemas.microsoft.com/office/powerpoint/2010/main" val="366192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29C32-6BF1-F836-73F8-269D91FBDDD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4D5B206-C1E5-7225-E876-6ED14F91A3AE}"/>
              </a:ext>
            </a:extLst>
          </p:cNvPr>
          <p:cNvSpPr>
            <a:spLocks noGrp="1"/>
          </p:cNvSpPr>
          <p:nvPr>
            <p:ph idx="1"/>
          </p:nvPr>
        </p:nvSpPr>
        <p:spPr/>
        <p:txBody>
          <a:bodyPr>
            <a:normAutofit/>
          </a:bodyPr>
          <a:lstStyle/>
          <a:p>
            <a:pPr marL="514350" indent="-514350">
              <a:buAutoNum type="arabicPeriod"/>
            </a:pPr>
            <a:r>
              <a:rPr lang="en-IN" sz="1600" b="0" i="0" u="none" strike="noStrike" dirty="0" err="1">
                <a:solidFill>
                  <a:srgbClr val="222222"/>
                </a:solidFill>
                <a:effectLst/>
                <a:highlight>
                  <a:srgbClr val="FFFFFF"/>
                </a:highlight>
                <a:latin typeface="Arial" panose="020B0604020202020204" pitchFamily="34" charset="0"/>
              </a:rPr>
              <a:t>Goncharova</a:t>
            </a:r>
            <a:r>
              <a:rPr lang="en-IN" sz="1600" b="0" i="0" u="none" strike="noStrike" dirty="0">
                <a:solidFill>
                  <a:srgbClr val="222222"/>
                </a:solidFill>
                <a:effectLst/>
                <a:highlight>
                  <a:srgbClr val="FFFFFF"/>
                </a:highlight>
                <a:latin typeface="Arial" panose="020B0604020202020204" pitchFamily="34" charset="0"/>
              </a:rPr>
              <a:t>, Anna S., et al. "Improving blind spot denoising for microscopy." </a:t>
            </a:r>
            <a:r>
              <a:rPr lang="en-IN" sz="1600" b="0" i="1" u="none" strike="noStrike" dirty="0">
                <a:solidFill>
                  <a:srgbClr val="222222"/>
                </a:solidFill>
                <a:effectLst/>
                <a:latin typeface="Arial" panose="020B0604020202020204" pitchFamily="34" charset="0"/>
              </a:rPr>
              <a:t>European Conference on Computer Vision</a:t>
            </a:r>
            <a:r>
              <a:rPr lang="en-IN" sz="1600" b="0" i="0" u="none" strike="noStrike" dirty="0">
                <a:solidFill>
                  <a:srgbClr val="222222"/>
                </a:solidFill>
                <a:effectLst/>
                <a:highlight>
                  <a:srgbClr val="FFFFFF"/>
                </a:highlight>
                <a:latin typeface="Arial" panose="020B0604020202020204" pitchFamily="34" charset="0"/>
              </a:rPr>
              <a:t>. Cham: Springer International Publishing, 2020.</a:t>
            </a:r>
          </a:p>
          <a:p>
            <a:pPr marL="514350" indent="-514350">
              <a:buAutoNum type="arabicPeriod"/>
            </a:pPr>
            <a:r>
              <a:rPr lang="en-US" sz="1600" dirty="0"/>
              <a:t>https://</a:t>
            </a:r>
            <a:r>
              <a:rPr lang="en-US" sz="1600" dirty="0" err="1"/>
              <a:t>paperswithcode.com</a:t>
            </a:r>
            <a:r>
              <a:rPr lang="en-US" sz="1600" dirty="0"/>
              <a:t>/task/denoising#:~:text=Denoising%20is%20a%20task%20in,lighting%20conditions%2C%20and%20compression%20artifacts.</a:t>
            </a:r>
          </a:p>
          <a:p>
            <a:pPr marL="514350" indent="-514350">
              <a:buAutoNum type="arabicPeriod"/>
            </a:pPr>
            <a:r>
              <a:rPr lang="en-US" sz="1600" dirty="0"/>
              <a:t>https://</a:t>
            </a:r>
            <a:r>
              <a:rPr lang="en-US" sz="1600" dirty="0" err="1"/>
              <a:t>blogs.nvidia.com</a:t>
            </a:r>
            <a:r>
              <a:rPr lang="en-US" sz="1600" dirty="0"/>
              <a:t>/blog/what-is-denoising/</a:t>
            </a:r>
          </a:p>
          <a:p>
            <a:pPr marL="514350" indent="-514350">
              <a:buAutoNum type="arabicPeriod"/>
            </a:pPr>
            <a:endParaRPr lang="en-US" sz="1600" dirty="0"/>
          </a:p>
        </p:txBody>
      </p:sp>
    </p:spTree>
    <p:extLst>
      <p:ext uri="{BB962C8B-B14F-4D97-AF65-F5344CB8AC3E}">
        <p14:creationId xmlns:p14="http://schemas.microsoft.com/office/powerpoint/2010/main" val="1919656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44E13A-9156-F973-0FA3-C9604F39B843}"/>
              </a:ext>
            </a:extLst>
          </p:cNvPr>
          <p:cNvSpPr txBox="1"/>
          <p:nvPr/>
        </p:nvSpPr>
        <p:spPr>
          <a:xfrm>
            <a:off x="2370467" y="2644170"/>
            <a:ext cx="7451066" cy="1569660"/>
          </a:xfrm>
          <a:prstGeom prst="rect">
            <a:avLst/>
          </a:prstGeom>
          <a:noFill/>
        </p:spPr>
        <p:txBody>
          <a:bodyPr wrap="square">
            <a:spAutoFit/>
          </a:bodyPr>
          <a:lstStyle/>
          <a:p>
            <a:r>
              <a:rPr lang="en-US" sz="9600" dirty="0">
                <a:latin typeface="Apple Braille" pitchFamily="2" charset="0"/>
                <a:cs typeface="Apple Chancery" panose="03020702040506060504" pitchFamily="66" charset="-79"/>
              </a:rPr>
              <a:t>THANK YOU</a:t>
            </a:r>
          </a:p>
        </p:txBody>
      </p:sp>
    </p:spTree>
    <p:extLst>
      <p:ext uri="{BB962C8B-B14F-4D97-AF65-F5344CB8AC3E}">
        <p14:creationId xmlns:p14="http://schemas.microsoft.com/office/powerpoint/2010/main" val="3730645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F30B-4FA2-2CD1-3462-9A096DBD86EB}"/>
              </a:ext>
            </a:extLst>
          </p:cNvPr>
          <p:cNvSpPr>
            <a:spLocks noGrp="1"/>
          </p:cNvSpPr>
          <p:nvPr>
            <p:ph type="title"/>
          </p:nvPr>
        </p:nvSpPr>
        <p:spPr/>
        <p:txBody>
          <a:bodyPr/>
          <a:lstStyle/>
          <a:p>
            <a:r>
              <a:rPr lang="en-US" dirty="0"/>
              <a:t>What is Denoising?</a:t>
            </a:r>
          </a:p>
        </p:txBody>
      </p:sp>
      <p:sp>
        <p:nvSpPr>
          <p:cNvPr id="3" name="Content Placeholder 2">
            <a:extLst>
              <a:ext uri="{FF2B5EF4-FFF2-40B4-BE49-F238E27FC236}">
                <a16:creationId xmlns:a16="http://schemas.microsoft.com/office/drawing/2014/main" id="{2C9E6865-1039-F0FE-878B-C0D1D17B7ADF}"/>
              </a:ext>
            </a:extLst>
          </p:cNvPr>
          <p:cNvSpPr>
            <a:spLocks noGrp="1"/>
          </p:cNvSpPr>
          <p:nvPr>
            <p:ph idx="1"/>
          </p:nvPr>
        </p:nvSpPr>
        <p:spPr/>
        <p:txBody>
          <a:bodyPr>
            <a:normAutofit/>
          </a:bodyPr>
          <a:lstStyle/>
          <a:p>
            <a:r>
              <a:rPr lang="en-US" sz="2400" dirty="0"/>
              <a:t>Computer Vision Task</a:t>
            </a:r>
          </a:p>
          <a:p>
            <a:r>
              <a:rPr lang="en-US" sz="2400" dirty="0"/>
              <a:t>To remove or reduce noise from an image</a:t>
            </a:r>
          </a:p>
          <a:p>
            <a:r>
              <a:rPr lang="en-US" sz="2400" dirty="0"/>
              <a:t>Removal of unwanted artifacts from signals and images</a:t>
            </a:r>
          </a:p>
          <a:p>
            <a:r>
              <a:rPr lang="en-US" sz="2400" dirty="0"/>
              <a:t>Sources of noise: Poor lightening conditions, limitation in imaging equipment, Vibration or motion, </a:t>
            </a:r>
            <a:r>
              <a:rPr lang="en-US" sz="2400" dirty="0" err="1"/>
              <a:t>etc</a:t>
            </a:r>
            <a:endParaRPr lang="en-US" sz="2400" dirty="0"/>
          </a:p>
          <a:p>
            <a:r>
              <a:rPr lang="en-US" sz="2400" dirty="0"/>
              <a:t>Types of noise: Gaussian Noise, Poisson Noise,  Salt-and-Pepper Noise</a:t>
            </a:r>
          </a:p>
        </p:txBody>
      </p:sp>
    </p:spTree>
    <p:extLst>
      <p:ext uri="{BB962C8B-B14F-4D97-AF65-F5344CB8AC3E}">
        <p14:creationId xmlns:p14="http://schemas.microsoft.com/office/powerpoint/2010/main" val="85928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BF7E-C4A4-1BEB-A1A7-576FD360400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3BD098B-6909-67C7-14E2-12ABA1528F0D}"/>
              </a:ext>
            </a:extLst>
          </p:cNvPr>
          <p:cNvSpPr>
            <a:spLocks noGrp="1"/>
          </p:cNvSpPr>
          <p:nvPr>
            <p:ph idx="1"/>
          </p:nvPr>
        </p:nvSpPr>
        <p:spPr/>
        <p:txBody>
          <a:bodyPr>
            <a:normAutofit/>
          </a:bodyPr>
          <a:lstStyle/>
          <a:p>
            <a:r>
              <a:rPr lang="en-US" sz="2000" dirty="0"/>
              <a:t>Self Supervised Denoising approach</a:t>
            </a:r>
          </a:p>
          <a:p>
            <a:r>
              <a:rPr lang="en-US" sz="2000" dirty="0"/>
              <a:t>Unpaired noisy image dataset</a:t>
            </a:r>
          </a:p>
          <a:p>
            <a:r>
              <a:rPr lang="en-US" sz="2000" dirty="0"/>
              <a:t>Paired noisy image training is bottleneck. Because having clean images data is difficult.</a:t>
            </a:r>
          </a:p>
          <a:p>
            <a:r>
              <a:rPr lang="en-US" sz="2000" dirty="0"/>
              <a:t>Clean Image is finding the right exposure and light intensity</a:t>
            </a:r>
          </a:p>
          <a:p>
            <a:r>
              <a:rPr lang="en-US" sz="2000" dirty="0"/>
              <a:t>Maximize the Signal to Noise Ratio (SNR)</a:t>
            </a:r>
          </a:p>
          <a:p>
            <a:r>
              <a:rPr lang="en-US" sz="2000" dirty="0"/>
              <a:t>Minimize the undesired effects like phototoxity</a:t>
            </a:r>
          </a:p>
          <a:p>
            <a:r>
              <a:rPr lang="en-US" sz="2000" dirty="0"/>
              <a:t>Supervised Learning -&gt; CARE, Noise2Noise</a:t>
            </a:r>
          </a:p>
          <a:p>
            <a:r>
              <a:rPr lang="en-US" sz="2000" dirty="0"/>
              <a:t>Self-Supervised Learning -&gt; Noise2Void, Noise2Self</a:t>
            </a:r>
          </a:p>
          <a:p>
            <a:r>
              <a:rPr lang="en-US" sz="2000" dirty="0"/>
              <a:t>Outputs a phantom image which is deconvolved result</a:t>
            </a:r>
          </a:p>
        </p:txBody>
      </p:sp>
    </p:spTree>
    <p:extLst>
      <p:ext uri="{BB962C8B-B14F-4D97-AF65-F5344CB8AC3E}">
        <p14:creationId xmlns:p14="http://schemas.microsoft.com/office/powerpoint/2010/main" val="1166326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B12-AC19-240D-9108-6410C8DB9612}"/>
              </a:ext>
            </a:extLst>
          </p:cNvPr>
          <p:cNvSpPr>
            <a:spLocks noGrp="1"/>
          </p:cNvSpPr>
          <p:nvPr>
            <p:ph type="title"/>
          </p:nvPr>
        </p:nvSpPr>
        <p:spPr/>
        <p:txBody>
          <a:bodyPr/>
          <a:lstStyle/>
          <a:p>
            <a:r>
              <a:rPr lang="en-US" dirty="0"/>
              <a:t>Architecture</a:t>
            </a:r>
          </a:p>
        </p:txBody>
      </p:sp>
      <p:grpSp>
        <p:nvGrpSpPr>
          <p:cNvPr id="12" name="Group 11">
            <a:extLst>
              <a:ext uri="{FF2B5EF4-FFF2-40B4-BE49-F238E27FC236}">
                <a16:creationId xmlns:a16="http://schemas.microsoft.com/office/drawing/2014/main" id="{27245875-0A8B-2220-95BB-B3378979F778}"/>
              </a:ext>
            </a:extLst>
          </p:cNvPr>
          <p:cNvGrpSpPr/>
          <p:nvPr/>
        </p:nvGrpSpPr>
        <p:grpSpPr>
          <a:xfrm>
            <a:off x="6374921" y="2134474"/>
            <a:ext cx="5285357" cy="3308144"/>
            <a:chOff x="6374921" y="1703153"/>
            <a:chExt cx="5285357" cy="3308144"/>
          </a:xfrm>
        </p:grpSpPr>
        <p:pic>
          <p:nvPicPr>
            <p:cNvPr id="5" name="Picture 4">
              <a:extLst>
                <a:ext uri="{FF2B5EF4-FFF2-40B4-BE49-F238E27FC236}">
                  <a16:creationId xmlns:a16="http://schemas.microsoft.com/office/drawing/2014/main" id="{ACDF9523-667C-4685-16FA-4C8B4C06CC7D}"/>
                </a:ext>
              </a:extLst>
            </p:cNvPr>
            <p:cNvPicPr>
              <a:picLocks noChangeAspect="1"/>
            </p:cNvPicPr>
            <p:nvPr/>
          </p:nvPicPr>
          <p:blipFill rotWithShape="1">
            <a:blip r:embed="rId2"/>
            <a:srcRect l="3359" t="57737" r="46642" b="36224"/>
            <a:stretch/>
          </p:blipFill>
          <p:spPr>
            <a:xfrm>
              <a:off x="6374921" y="4360653"/>
              <a:ext cx="1583904" cy="414156"/>
            </a:xfrm>
            <a:prstGeom prst="rect">
              <a:avLst/>
            </a:prstGeom>
          </p:spPr>
        </p:pic>
        <p:sp>
          <p:nvSpPr>
            <p:cNvPr id="6" name="TextBox 5">
              <a:extLst>
                <a:ext uri="{FF2B5EF4-FFF2-40B4-BE49-F238E27FC236}">
                  <a16:creationId xmlns:a16="http://schemas.microsoft.com/office/drawing/2014/main" id="{7C27DEF3-6F72-55CC-DD7E-4EA2F0A324E5}"/>
                </a:ext>
              </a:extLst>
            </p:cNvPr>
            <p:cNvSpPr txBox="1"/>
            <p:nvPr/>
          </p:nvSpPr>
          <p:spPr>
            <a:xfrm>
              <a:off x="7787496" y="4364966"/>
              <a:ext cx="3872782" cy="646331"/>
            </a:xfrm>
            <a:prstGeom prst="rect">
              <a:avLst/>
            </a:prstGeom>
            <a:noFill/>
          </p:spPr>
          <p:txBody>
            <a:bodyPr wrap="square" rtlCol="0">
              <a:spAutoFit/>
            </a:bodyPr>
            <a:lstStyle/>
            <a:p>
              <a:r>
                <a:rPr lang="en-US" dirty="0"/>
                <a:t>how likely it is to measure noisy value at pixel </a:t>
              </a:r>
              <a:r>
                <a:rPr lang="en-US" dirty="0" err="1"/>
                <a:t>i</a:t>
              </a:r>
              <a:r>
                <a:rPr lang="en-US" dirty="0"/>
                <a:t> given the underlying signal</a:t>
              </a:r>
            </a:p>
          </p:txBody>
        </p:sp>
        <p:pic>
          <p:nvPicPr>
            <p:cNvPr id="10" name="Picture 9">
              <a:extLst>
                <a:ext uri="{FF2B5EF4-FFF2-40B4-BE49-F238E27FC236}">
                  <a16:creationId xmlns:a16="http://schemas.microsoft.com/office/drawing/2014/main" id="{E0277137-EBB4-60A1-DB29-3C0FACA9F732}"/>
                </a:ext>
              </a:extLst>
            </p:cNvPr>
            <p:cNvPicPr>
              <a:picLocks noChangeAspect="1"/>
            </p:cNvPicPr>
            <p:nvPr/>
          </p:nvPicPr>
          <p:blipFill rotWithShape="1">
            <a:blip r:embed="rId3"/>
            <a:srcRect t="22641" r="3457" b="45032"/>
            <a:stretch/>
          </p:blipFill>
          <p:spPr>
            <a:xfrm>
              <a:off x="6374921" y="1703153"/>
              <a:ext cx="3653287" cy="2648309"/>
            </a:xfrm>
            <a:prstGeom prst="rect">
              <a:avLst/>
            </a:prstGeom>
          </p:spPr>
        </p:pic>
      </p:grpSp>
      <p:sp>
        <p:nvSpPr>
          <p:cNvPr id="11" name="TextBox 10">
            <a:extLst>
              <a:ext uri="{FF2B5EF4-FFF2-40B4-BE49-F238E27FC236}">
                <a16:creationId xmlns:a16="http://schemas.microsoft.com/office/drawing/2014/main" id="{25549B0D-1720-5D27-B121-A672EED9B7EA}"/>
              </a:ext>
            </a:extLst>
          </p:cNvPr>
          <p:cNvSpPr txBox="1"/>
          <p:nvPr/>
        </p:nvSpPr>
        <p:spPr>
          <a:xfrm>
            <a:off x="838200" y="2408157"/>
            <a:ext cx="5536721" cy="1938992"/>
          </a:xfrm>
          <a:prstGeom prst="rect">
            <a:avLst/>
          </a:prstGeom>
          <a:noFill/>
        </p:spPr>
        <p:txBody>
          <a:bodyPr wrap="square" rtlCol="0">
            <a:spAutoFit/>
          </a:bodyPr>
          <a:lstStyle/>
          <a:p>
            <a:r>
              <a:rPr lang="en-US" sz="2000" dirty="0"/>
              <a:t>1) True Signal – Result of Convolution (assumed)</a:t>
            </a:r>
          </a:p>
          <a:p>
            <a:r>
              <a:rPr lang="en-US" sz="2000" dirty="0"/>
              <a:t>2) Deconvolution</a:t>
            </a:r>
          </a:p>
          <a:p>
            <a:r>
              <a:rPr lang="en-US" sz="2000" dirty="0"/>
              <a:t>3) U-Net Architecture is used to predict Phantom Image</a:t>
            </a:r>
          </a:p>
          <a:p>
            <a:r>
              <a:rPr lang="en-US" sz="2000" dirty="0"/>
              <a:t>4) Convolution to produce final denoised result</a:t>
            </a:r>
          </a:p>
          <a:p>
            <a:r>
              <a:rPr lang="en-US" sz="2000" dirty="0"/>
              <a:t>5) Blind spot Masking</a:t>
            </a:r>
          </a:p>
        </p:txBody>
      </p:sp>
    </p:spTree>
    <p:extLst>
      <p:ext uri="{BB962C8B-B14F-4D97-AF65-F5344CB8AC3E}">
        <p14:creationId xmlns:p14="http://schemas.microsoft.com/office/powerpoint/2010/main" val="273153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54B5D3-074C-8BE1-21C4-71B73EAA505B}"/>
              </a:ext>
            </a:extLst>
          </p:cNvPr>
          <p:cNvSpPr>
            <a:spLocks noGrp="1"/>
          </p:cNvSpPr>
          <p:nvPr>
            <p:ph idx="1"/>
          </p:nvPr>
        </p:nvSpPr>
        <p:spPr>
          <a:xfrm>
            <a:off x="838200" y="715992"/>
            <a:ext cx="10515600" cy="5460971"/>
          </a:xfrm>
        </p:spPr>
        <p:txBody>
          <a:bodyPr>
            <a:normAutofit/>
          </a:bodyPr>
          <a:lstStyle/>
          <a:p>
            <a:r>
              <a:rPr lang="en-US" sz="2400" dirty="0"/>
              <a:t>Phantom Image – unknown distribution of excited fluorophores</a:t>
            </a:r>
          </a:p>
          <a:p>
            <a:r>
              <a:rPr lang="en-US" sz="2400" dirty="0"/>
              <a:t>Signal – phantom image maps through optics of microscope and formals image on detector</a:t>
            </a:r>
          </a:p>
          <a:p>
            <a:endParaRPr lang="en-US" sz="2400" dirty="0"/>
          </a:p>
          <a:p>
            <a:endParaRPr lang="en-US" sz="2400" dirty="0"/>
          </a:p>
          <a:p>
            <a:endParaRPr lang="en-US" sz="2400" dirty="0"/>
          </a:p>
          <a:p>
            <a:endParaRPr lang="en-US" sz="2400" dirty="0"/>
          </a:p>
          <a:p>
            <a:endParaRPr lang="en-US" sz="2400" dirty="0"/>
          </a:p>
          <a:p>
            <a:r>
              <a:rPr lang="en-US" sz="2400" dirty="0"/>
              <a:t>Denoising task estimates </a:t>
            </a:r>
          </a:p>
          <a:p>
            <a:r>
              <a:rPr lang="en-US" sz="2400" dirty="0"/>
              <a:t>Deconvolution estimates </a:t>
            </a:r>
          </a:p>
        </p:txBody>
      </p:sp>
      <p:pic>
        <p:nvPicPr>
          <p:cNvPr id="4" name="Picture 3">
            <a:extLst>
              <a:ext uri="{FF2B5EF4-FFF2-40B4-BE49-F238E27FC236}">
                <a16:creationId xmlns:a16="http://schemas.microsoft.com/office/drawing/2014/main" id="{3404120B-40C5-EAE1-036D-BD621ADAC580}"/>
              </a:ext>
            </a:extLst>
          </p:cNvPr>
          <p:cNvPicPr>
            <a:picLocks noChangeAspect="1"/>
          </p:cNvPicPr>
          <p:nvPr/>
        </p:nvPicPr>
        <p:blipFill rotWithShape="1">
          <a:blip r:embed="rId2"/>
          <a:srcRect l="12239" t="62263" r="67610" b="33836"/>
          <a:stretch/>
        </p:blipFill>
        <p:spPr>
          <a:xfrm>
            <a:off x="4301504" y="4280075"/>
            <a:ext cx="715991" cy="299943"/>
          </a:xfrm>
          <a:prstGeom prst="rect">
            <a:avLst/>
          </a:prstGeom>
        </p:spPr>
      </p:pic>
      <p:pic>
        <p:nvPicPr>
          <p:cNvPr id="5" name="Picture 4">
            <a:extLst>
              <a:ext uri="{FF2B5EF4-FFF2-40B4-BE49-F238E27FC236}">
                <a16:creationId xmlns:a16="http://schemas.microsoft.com/office/drawing/2014/main" id="{66F16E21-2ADA-4DBD-6192-7DF734A30868}"/>
              </a:ext>
            </a:extLst>
          </p:cNvPr>
          <p:cNvPicPr>
            <a:picLocks noChangeAspect="1"/>
          </p:cNvPicPr>
          <p:nvPr/>
        </p:nvPicPr>
        <p:blipFill rotWithShape="1">
          <a:blip r:embed="rId2"/>
          <a:srcRect l="13601" t="66415" r="68426" b="29211"/>
          <a:stretch/>
        </p:blipFill>
        <p:spPr>
          <a:xfrm>
            <a:off x="4317520" y="4676795"/>
            <a:ext cx="683961" cy="360327"/>
          </a:xfrm>
          <a:prstGeom prst="rect">
            <a:avLst/>
          </a:prstGeom>
        </p:spPr>
      </p:pic>
      <p:grpSp>
        <p:nvGrpSpPr>
          <p:cNvPr id="9" name="Group 8">
            <a:extLst>
              <a:ext uri="{FF2B5EF4-FFF2-40B4-BE49-F238E27FC236}">
                <a16:creationId xmlns:a16="http://schemas.microsoft.com/office/drawing/2014/main" id="{9E53E0CF-79B1-63FD-A2DF-ACC94F6A4F77}"/>
              </a:ext>
            </a:extLst>
          </p:cNvPr>
          <p:cNvGrpSpPr/>
          <p:nvPr/>
        </p:nvGrpSpPr>
        <p:grpSpPr>
          <a:xfrm>
            <a:off x="1191880" y="1925558"/>
            <a:ext cx="8288549" cy="2257741"/>
            <a:chOff x="1304024" y="2218970"/>
            <a:chExt cx="8288549" cy="2257741"/>
          </a:xfrm>
        </p:grpSpPr>
        <p:pic>
          <p:nvPicPr>
            <p:cNvPr id="7" name="Picture 6">
              <a:extLst>
                <a:ext uri="{FF2B5EF4-FFF2-40B4-BE49-F238E27FC236}">
                  <a16:creationId xmlns:a16="http://schemas.microsoft.com/office/drawing/2014/main" id="{A38C4DEC-1E50-0B25-69A6-C156725951F7}"/>
                </a:ext>
              </a:extLst>
            </p:cNvPr>
            <p:cNvPicPr>
              <a:picLocks noChangeAspect="1"/>
            </p:cNvPicPr>
            <p:nvPr/>
          </p:nvPicPr>
          <p:blipFill>
            <a:blip r:embed="rId3"/>
            <a:stretch>
              <a:fillRect/>
            </a:stretch>
          </p:blipFill>
          <p:spPr>
            <a:xfrm>
              <a:off x="1304024" y="2218970"/>
              <a:ext cx="8288549" cy="2103853"/>
            </a:xfrm>
            <a:prstGeom prst="rect">
              <a:avLst/>
            </a:prstGeom>
          </p:spPr>
        </p:pic>
        <p:sp>
          <p:nvSpPr>
            <p:cNvPr id="8" name="TextBox 7">
              <a:extLst>
                <a:ext uri="{FF2B5EF4-FFF2-40B4-BE49-F238E27FC236}">
                  <a16:creationId xmlns:a16="http://schemas.microsoft.com/office/drawing/2014/main" id="{57CBCF8B-6082-74EC-F49F-0C9AE6321F69}"/>
                </a:ext>
              </a:extLst>
            </p:cNvPr>
            <p:cNvSpPr txBox="1"/>
            <p:nvPr/>
          </p:nvSpPr>
          <p:spPr>
            <a:xfrm>
              <a:off x="4043137" y="4168934"/>
              <a:ext cx="3050772" cy="307777"/>
            </a:xfrm>
            <a:prstGeom prst="rect">
              <a:avLst/>
            </a:prstGeom>
            <a:noFill/>
          </p:spPr>
          <p:txBody>
            <a:bodyPr wrap="none" rtlCol="0">
              <a:spAutoFit/>
            </a:bodyPr>
            <a:lstStyle/>
            <a:p>
              <a:r>
                <a:rPr lang="en-US" sz="1400" dirty="0"/>
                <a:t>Architecture of Noise2Void with PSF [1]</a:t>
              </a:r>
            </a:p>
          </p:txBody>
        </p:sp>
      </p:grpSp>
    </p:spTree>
    <p:extLst>
      <p:ext uri="{BB962C8B-B14F-4D97-AF65-F5344CB8AC3E}">
        <p14:creationId xmlns:p14="http://schemas.microsoft.com/office/powerpoint/2010/main" val="109989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499000-1CE0-211F-4C34-7C61DD1AEE4A}"/>
              </a:ext>
            </a:extLst>
          </p:cNvPr>
          <p:cNvSpPr>
            <a:spLocks noGrp="1"/>
          </p:cNvSpPr>
          <p:nvPr>
            <p:ph idx="1"/>
          </p:nvPr>
        </p:nvSpPr>
        <p:spPr>
          <a:xfrm>
            <a:off x="838200" y="491706"/>
            <a:ext cx="10515600" cy="5685257"/>
          </a:xfrm>
        </p:spPr>
        <p:txBody>
          <a:bodyPr>
            <a:normAutofit/>
          </a:bodyPr>
          <a:lstStyle/>
          <a:p>
            <a:r>
              <a:rPr lang="en-US" sz="2000" dirty="0"/>
              <a:t>Blind Spot Denoising:</a:t>
            </a:r>
          </a:p>
          <a:p>
            <a:endParaRPr lang="en-US" sz="2000" dirty="0"/>
          </a:p>
          <a:p>
            <a:endParaRPr lang="en-US" sz="2000" dirty="0"/>
          </a:p>
          <a:p>
            <a:endParaRPr lang="en-US" sz="2000" dirty="0"/>
          </a:p>
          <a:p>
            <a:pPr marL="0" indent="0">
              <a:buNone/>
            </a:pPr>
            <a:endParaRPr lang="en-US" sz="2000" dirty="0"/>
          </a:p>
          <a:p>
            <a:r>
              <a:rPr lang="en-US" sz="2000" dirty="0"/>
              <a:t>Loss computed for random pixels and these pixels are masked in the input image by replacing their values to random pixel value. It acts if it had blind spot Receptive field, helps in denoising image.</a:t>
            </a:r>
          </a:p>
          <a:p>
            <a:r>
              <a:rPr lang="en-US" sz="2000" dirty="0"/>
              <a:t>High frequencies must be drastically reduced or removed. To avoid getting high frequency artifacts in blind spot methods, a convolution with PSF is added after the U-Net</a:t>
            </a:r>
          </a:p>
          <a:p>
            <a:r>
              <a:rPr lang="en-US" sz="2000" dirty="0"/>
              <a:t>Constraint for Deconvolved Image:</a:t>
            </a:r>
          </a:p>
          <a:p>
            <a:endParaRPr lang="en-US" sz="2000" dirty="0"/>
          </a:p>
        </p:txBody>
      </p:sp>
      <p:pic>
        <p:nvPicPr>
          <p:cNvPr id="4" name="Picture 3">
            <a:extLst>
              <a:ext uri="{FF2B5EF4-FFF2-40B4-BE49-F238E27FC236}">
                <a16:creationId xmlns:a16="http://schemas.microsoft.com/office/drawing/2014/main" id="{3EAA7654-66C7-E6BA-780F-172C4DD52B70}"/>
              </a:ext>
            </a:extLst>
          </p:cNvPr>
          <p:cNvPicPr>
            <a:picLocks noChangeAspect="1"/>
          </p:cNvPicPr>
          <p:nvPr/>
        </p:nvPicPr>
        <p:blipFill rotWithShape="1">
          <a:blip r:embed="rId2"/>
          <a:srcRect t="45031" b="26038"/>
          <a:stretch/>
        </p:blipFill>
        <p:spPr>
          <a:xfrm>
            <a:off x="1208179" y="4437266"/>
            <a:ext cx="2967006" cy="1858310"/>
          </a:xfrm>
          <a:prstGeom prst="rect">
            <a:avLst/>
          </a:prstGeom>
        </p:spPr>
      </p:pic>
      <p:pic>
        <p:nvPicPr>
          <p:cNvPr id="5" name="Picture 4">
            <a:extLst>
              <a:ext uri="{FF2B5EF4-FFF2-40B4-BE49-F238E27FC236}">
                <a16:creationId xmlns:a16="http://schemas.microsoft.com/office/drawing/2014/main" id="{C1E60D7F-B8DD-4C5B-B438-88C74CFEBC57}"/>
              </a:ext>
            </a:extLst>
          </p:cNvPr>
          <p:cNvPicPr>
            <a:picLocks noChangeAspect="1"/>
          </p:cNvPicPr>
          <p:nvPr/>
        </p:nvPicPr>
        <p:blipFill rotWithShape="1">
          <a:blip r:embed="rId2"/>
          <a:srcRect t="16352" b="54592"/>
          <a:stretch/>
        </p:blipFill>
        <p:spPr>
          <a:xfrm>
            <a:off x="1268565" y="926890"/>
            <a:ext cx="2517134" cy="1583397"/>
          </a:xfrm>
          <a:prstGeom prst="rect">
            <a:avLst/>
          </a:prstGeom>
        </p:spPr>
      </p:pic>
    </p:spTree>
    <p:extLst>
      <p:ext uri="{BB962C8B-B14F-4D97-AF65-F5344CB8AC3E}">
        <p14:creationId xmlns:p14="http://schemas.microsoft.com/office/powerpoint/2010/main" val="386974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280F-19E0-77B5-C777-5AF86DCF14E6}"/>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8FCE3814-5AB0-3E43-E808-1CFAA6CEEAAB}"/>
              </a:ext>
            </a:extLst>
          </p:cNvPr>
          <p:cNvSpPr>
            <a:spLocks noGrp="1"/>
          </p:cNvSpPr>
          <p:nvPr>
            <p:ph idx="1"/>
          </p:nvPr>
        </p:nvSpPr>
        <p:spPr/>
        <p:txBody>
          <a:bodyPr>
            <a:normAutofit/>
          </a:bodyPr>
          <a:lstStyle/>
          <a:p>
            <a:r>
              <a:rPr lang="en-US" sz="2000" dirty="0"/>
              <a:t>Datasets used: Convallaria, Mouse Chain, Mouse and Flywing </a:t>
            </a:r>
          </a:p>
          <a:p>
            <a:r>
              <a:rPr lang="en-US" sz="2000" dirty="0"/>
              <a:t>Gaussian noise with standard deviation 20, 70 added to Mouse and flywing dataset respectively.</a:t>
            </a:r>
          </a:p>
          <a:p>
            <a:r>
              <a:rPr lang="en-US" sz="2000" dirty="0"/>
              <a:t>PSF is determined using random text data images</a:t>
            </a:r>
          </a:p>
          <a:p>
            <a:r>
              <a:rPr lang="en-US" sz="2000" dirty="0"/>
              <a:t>Gaussian PSF with standard deviation 1 added pixel-wise</a:t>
            </a:r>
          </a:p>
          <a:p>
            <a:r>
              <a:rPr lang="en-US" sz="2000" dirty="0"/>
              <a:t>Hyperparameters:</a:t>
            </a:r>
          </a:p>
          <a:p>
            <a:pPr>
              <a:buFont typeface="Wingdings" pitchFamily="2" charset="2"/>
              <a:buChar char="Ø"/>
            </a:pPr>
            <a:r>
              <a:rPr lang="en-US" sz="2000" dirty="0"/>
              <a:t>Epochs = 200</a:t>
            </a:r>
          </a:p>
          <a:p>
            <a:pPr>
              <a:buFont typeface="Wingdings" pitchFamily="2" charset="2"/>
              <a:buChar char="Ø"/>
            </a:pPr>
            <a:r>
              <a:rPr lang="en-US" sz="2000" dirty="0"/>
              <a:t>Learning rate = 0.001</a:t>
            </a:r>
          </a:p>
          <a:p>
            <a:pPr>
              <a:buFont typeface="Wingdings" pitchFamily="2" charset="2"/>
              <a:buChar char="Ø"/>
            </a:pPr>
            <a:r>
              <a:rPr lang="en-US" sz="2000" dirty="0"/>
              <a:t>batch size = 1</a:t>
            </a:r>
          </a:p>
          <a:p>
            <a:pPr>
              <a:buFont typeface="Wingdings" pitchFamily="2" charset="2"/>
              <a:buChar char="Ø"/>
            </a:pPr>
            <a:r>
              <a:rPr lang="en-US" sz="2000" dirty="0"/>
              <a:t>Positivity constraint = 1</a:t>
            </a:r>
          </a:p>
          <a:p>
            <a:endParaRPr lang="en-US" sz="2000" dirty="0"/>
          </a:p>
        </p:txBody>
      </p:sp>
    </p:spTree>
    <p:extLst>
      <p:ext uri="{BB962C8B-B14F-4D97-AF65-F5344CB8AC3E}">
        <p14:creationId xmlns:p14="http://schemas.microsoft.com/office/powerpoint/2010/main" val="3319358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9A36-4B5C-4838-6DF1-7BDC6A6E1A6F}"/>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BB2349B7-3FB0-4825-4CDC-3D881FA456FC}"/>
              </a:ext>
            </a:extLst>
          </p:cNvPr>
          <p:cNvSpPr>
            <a:spLocks noGrp="1"/>
          </p:cNvSpPr>
          <p:nvPr>
            <p:ph idx="1"/>
          </p:nvPr>
        </p:nvSpPr>
        <p:spPr/>
        <p:txBody>
          <a:bodyPr>
            <a:normAutofit/>
          </a:bodyPr>
          <a:lstStyle/>
          <a:p>
            <a:r>
              <a:rPr lang="en-US" sz="2400" dirty="0"/>
              <a:t>Peak Signal to Noise Ratio (PSNR) is used to evaluate performance</a:t>
            </a:r>
          </a:p>
          <a:p>
            <a:r>
              <a:rPr lang="en-US" sz="2400" dirty="0"/>
              <a:t>With positivity constraint as 1, we get best visual results</a:t>
            </a:r>
          </a:p>
          <a:p>
            <a:r>
              <a:rPr lang="en-US" sz="2400" dirty="0"/>
              <a:t>With positivity constraint as 0, we get various artifacts such as random repeating,  grid patterns, </a:t>
            </a:r>
            <a:r>
              <a:rPr lang="en-US" sz="2400" dirty="0" err="1"/>
              <a:t>etc</a:t>
            </a:r>
            <a:endParaRPr lang="en-US" sz="2400" dirty="0"/>
          </a:p>
          <a:p>
            <a:r>
              <a:rPr lang="en-US" sz="2400" dirty="0"/>
              <a:t>Gaussian PSF with SD as 1 pixel width and Gaussian noise of SD 100 gives best results</a:t>
            </a:r>
          </a:p>
        </p:txBody>
      </p:sp>
    </p:spTree>
    <p:extLst>
      <p:ext uri="{BB962C8B-B14F-4D97-AF65-F5344CB8AC3E}">
        <p14:creationId xmlns:p14="http://schemas.microsoft.com/office/powerpoint/2010/main" val="3983985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30F8-8439-5D19-8BD8-A02946397729}"/>
              </a:ext>
            </a:extLst>
          </p:cNvPr>
          <p:cNvSpPr>
            <a:spLocks noGrp="1"/>
          </p:cNvSpPr>
          <p:nvPr>
            <p:ph type="title"/>
          </p:nvPr>
        </p:nvSpPr>
        <p:spPr/>
        <p:txBody>
          <a:bodyPr/>
          <a:lstStyle/>
          <a:p>
            <a:r>
              <a:rPr lang="en-US" dirty="0"/>
              <a:t>Results</a:t>
            </a:r>
          </a:p>
        </p:txBody>
      </p:sp>
      <p:pic>
        <p:nvPicPr>
          <p:cNvPr id="4" name="Content Placeholder 3">
            <a:extLst>
              <a:ext uri="{FF2B5EF4-FFF2-40B4-BE49-F238E27FC236}">
                <a16:creationId xmlns:a16="http://schemas.microsoft.com/office/drawing/2014/main" id="{76C6B054-37D4-951C-472A-C74D07BB1D94}"/>
              </a:ext>
            </a:extLst>
          </p:cNvPr>
          <p:cNvPicPr>
            <a:picLocks noGrp="1" noChangeAspect="1"/>
          </p:cNvPicPr>
          <p:nvPr>
            <p:ph idx="1"/>
          </p:nvPr>
        </p:nvPicPr>
        <p:blipFill>
          <a:blip r:embed="rId2"/>
          <a:stretch>
            <a:fillRect/>
          </a:stretch>
        </p:blipFill>
        <p:spPr>
          <a:xfrm>
            <a:off x="519263" y="1577695"/>
            <a:ext cx="6364984" cy="4204239"/>
          </a:xfrm>
          <a:prstGeom prst="rect">
            <a:avLst/>
          </a:prstGeom>
        </p:spPr>
      </p:pic>
      <p:sp>
        <p:nvSpPr>
          <p:cNvPr id="6" name="TextBox 5">
            <a:extLst>
              <a:ext uri="{FF2B5EF4-FFF2-40B4-BE49-F238E27FC236}">
                <a16:creationId xmlns:a16="http://schemas.microsoft.com/office/drawing/2014/main" id="{50E5699A-DCC9-27F1-4BFF-C62D7CA3B347}"/>
              </a:ext>
            </a:extLst>
          </p:cNvPr>
          <p:cNvSpPr txBox="1"/>
          <p:nvPr/>
        </p:nvSpPr>
        <p:spPr>
          <a:xfrm>
            <a:off x="2846360" y="5628045"/>
            <a:ext cx="1710789" cy="307777"/>
          </a:xfrm>
          <a:prstGeom prst="rect">
            <a:avLst/>
          </a:prstGeom>
          <a:noFill/>
        </p:spPr>
        <p:txBody>
          <a:bodyPr wrap="square" rtlCol="0">
            <a:spAutoFit/>
          </a:bodyPr>
          <a:lstStyle/>
          <a:p>
            <a:r>
              <a:rPr lang="en-US" sz="1400" dirty="0"/>
              <a:t>Denoising Results [1]</a:t>
            </a:r>
          </a:p>
        </p:txBody>
      </p:sp>
      <p:grpSp>
        <p:nvGrpSpPr>
          <p:cNvPr id="8" name="Group 7">
            <a:extLst>
              <a:ext uri="{FF2B5EF4-FFF2-40B4-BE49-F238E27FC236}">
                <a16:creationId xmlns:a16="http://schemas.microsoft.com/office/drawing/2014/main" id="{D38CCF25-9130-024D-AFEC-63B7E0DDAFD7}"/>
              </a:ext>
            </a:extLst>
          </p:cNvPr>
          <p:cNvGrpSpPr/>
          <p:nvPr/>
        </p:nvGrpSpPr>
        <p:grpSpPr>
          <a:xfrm>
            <a:off x="7539487" y="2654270"/>
            <a:ext cx="4133250" cy="2363531"/>
            <a:chOff x="7539487" y="2654270"/>
            <a:chExt cx="4133250" cy="2363531"/>
          </a:xfrm>
        </p:grpSpPr>
        <p:pic>
          <p:nvPicPr>
            <p:cNvPr id="5" name="Picture 4">
              <a:extLst>
                <a:ext uri="{FF2B5EF4-FFF2-40B4-BE49-F238E27FC236}">
                  <a16:creationId xmlns:a16="http://schemas.microsoft.com/office/drawing/2014/main" id="{68D9EEBE-4A7E-5857-2BDA-43572C61403B}"/>
                </a:ext>
              </a:extLst>
            </p:cNvPr>
            <p:cNvPicPr>
              <a:picLocks noChangeAspect="1"/>
            </p:cNvPicPr>
            <p:nvPr/>
          </p:nvPicPr>
          <p:blipFill>
            <a:blip r:embed="rId3"/>
            <a:stretch>
              <a:fillRect/>
            </a:stretch>
          </p:blipFill>
          <p:spPr>
            <a:xfrm>
              <a:off x="7539487" y="2654270"/>
              <a:ext cx="4133250" cy="2123805"/>
            </a:xfrm>
            <a:prstGeom prst="rect">
              <a:avLst/>
            </a:prstGeom>
          </p:spPr>
        </p:pic>
        <p:sp>
          <p:nvSpPr>
            <p:cNvPr id="7" name="TextBox 6">
              <a:extLst>
                <a:ext uri="{FF2B5EF4-FFF2-40B4-BE49-F238E27FC236}">
                  <a16:creationId xmlns:a16="http://schemas.microsoft.com/office/drawing/2014/main" id="{12E687DA-D6B2-5D76-3824-1132757A47FF}"/>
                </a:ext>
              </a:extLst>
            </p:cNvPr>
            <p:cNvSpPr txBox="1"/>
            <p:nvPr/>
          </p:nvSpPr>
          <p:spPr>
            <a:xfrm>
              <a:off x="8341984" y="4710024"/>
              <a:ext cx="2528256" cy="307777"/>
            </a:xfrm>
            <a:prstGeom prst="rect">
              <a:avLst/>
            </a:prstGeom>
            <a:noFill/>
          </p:spPr>
          <p:txBody>
            <a:bodyPr wrap="none" rtlCol="0">
              <a:spAutoFit/>
            </a:bodyPr>
            <a:lstStyle/>
            <a:p>
              <a:r>
                <a:rPr lang="en-US" sz="1400" dirty="0"/>
                <a:t>Quantified Denoising Results [1]</a:t>
              </a:r>
            </a:p>
          </p:txBody>
        </p:sp>
      </p:grpSp>
    </p:spTree>
    <p:extLst>
      <p:ext uri="{BB962C8B-B14F-4D97-AF65-F5344CB8AC3E}">
        <p14:creationId xmlns:p14="http://schemas.microsoft.com/office/powerpoint/2010/main" val="1144287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589</Words>
  <Application>Microsoft Macintosh PowerPoint</Application>
  <PresentationFormat>Widescreen</PresentationFormat>
  <Paragraphs>80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Apple Braille</vt:lpstr>
      <vt:lpstr>Arial</vt:lpstr>
      <vt:lpstr>Calibri</vt:lpstr>
      <vt:lpstr>Calibri Light</vt:lpstr>
      <vt:lpstr>Wingdings</vt:lpstr>
      <vt:lpstr>Office Theme</vt:lpstr>
      <vt:lpstr>Improving Blind Spot Denoising for Microscopy</vt:lpstr>
      <vt:lpstr>What is Denoising?</vt:lpstr>
      <vt:lpstr>Introduction</vt:lpstr>
      <vt:lpstr>Architecture</vt:lpstr>
      <vt:lpstr>PowerPoint Presentation</vt:lpstr>
      <vt:lpstr>PowerPoint Presentation</vt:lpstr>
      <vt:lpstr>Experimental Setup</vt:lpstr>
      <vt:lpstr>Performance</vt:lpstr>
      <vt:lpstr>Results</vt:lpstr>
      <vt:lpstr>PowerPoint Presentation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Sonali Godavarthy</dc:creator>
  <cp:lastModifiedBy>Sonali Godavarthy</cp:lastModifiedBy>
  <cp:revision>90</cp:revision>
  <dcterms:created xsi:type="dcterms:W3CDTF">2024-06-17T13:49:27Z</dcterms:created>
  <dcterms:modified xsi:type="dcterms:W3CDTF">2024-06-17T15:36:21Z</dcterms:modified>
</cp:coreProperties>
</file>